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7" r:id="rId2"/>
    <p:sldId id="258" r:id="rId3"/>
    <p:sldId id="268" r:id="rId4"/>
    <p:sldId id="269" r:id="rId5"/>
    <p:sldId id="270" r:id="rId6"/>
    <p:sldId id="271" r:id="rId7"/>
    <p:sldId id="272" r:id="rId8"/>
    <p:sldId id="275" r:id="rId9"/>
    <p:sldId id="278" r:id="rId10"/>
    <p:sldId id="274" r:id="rId11"/>
    <p:sldId id="277"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16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B106E36-FD25-4E2D-B0AA-010F637433A0}" type="datetimeFigureOut">
              <a:rPr lang="ru-RU" smtClean="0"/>
              <a:pPr/>
              <a:t>22.03.2023</a:t>
            </a:fld>
            <a:endParaRPr lang="ru-RU"/>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ru-RU"/>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22.03.2023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5B106E36-FD25-4E2D-B0AA-010F637433A0}" type="datetimeFigureOut">
              <a:rPr lang="ru-RU" smtClean="0"/>
              <a:pPr/>
              <a:t>22.03.2023</a:t>
            </a:fld>
            <a:endParaRPr lang="ru-RU"/>
          </a:p>
        </p:txBody>
      </p:sp>
      <p:sp>
        <p:nvSpPr>
          <p:cNvPr id="5" name="Нижний колонтитул 4"/>
          <p:cNvSpPr>
            <a:spLocks noGrp="1"/>
          </p:cNvSpPr>
          <p:nvPr>
            <p:ph type="ftr" sz="quarter" idx="11"/>
          </p:nvPr>
        </p:nvSpPr>
        <p:spPr>
          <a:xfrm>
            <a:off x="457201" y="6248207"/>
            <a:ext cx="5573483" cy="365125"/>
          </a:xfrm>
        </p:spPr>
        <p:txBody>
          <a:bodyPr/>
          <a:lstStyle/>
          <a:p>
            <a:endParaRPr lang="ru-RU"/>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22.03.2023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612648" y="1600200"/>
            <a:ext cx="8153400" cy="44958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22.03.2023</a:t>
            </a:fld>
            <a:endParaRPr lang="ru-RU"/>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25C68B6-61C2-468F-89AB-4B9F7531AA68}" type="slidenum">
              <a:rPr lang="ru-RU" smtClean="0"/>
              <a:pPr/>
              <a:t>‹#›</a:t>
            </a:fld>
            <a:endParaRPr lang="ru-RU"/>
          </a:p>
        </p:txBody>
      </p:sp>
      <p:sp>
        <p:nvSpPr>
          <p:cNvPr id="14" name="Нижний колонтитул 13"/>
          <p:cNvSpPr>
            <a:spLocks noGrp="1"/>
          </p:cNvSpPr>
          <p:nvPr>
            <p:ph type="ftr" sz="quarter" idx="12"/>
          </p:nvPr>
        </p:nvSpPr>
        <p:spPr/>
        <p:txBody>
          <a:bodyPr/>
          <a:lstStyle/>
          <a:p>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9" name="Содержимое 8"/>
          <p:cNvSpPr>
            <a:spLocks noGrp="1"/>
          </p:cNvSpPr>
          <p:nvPr>
            <p:ph sz="quarter" idx="1"/>
          </p:nvPr>
        </p:nvSpPr>
        <p:spPr>
          <a:xfrm>
            <a:off x="609600" y="1589567"/>
            <a:ext cx="38862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Содержимое 10"/>
          <p:cNvSpPr>
            <a:spLocks noGrp="1"/>
          </p:cNvSpPr>
          <p:nvPr>
            <p:ph sz="quarter" idx="2"/>
          </p:nvPr>
        </p:nvSpPr>
        <p:spPr>
          <a:xfrm>
            <a:off x="4844901" y="1589567"/>
            <a:ext cx="38862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8" name="Дата 7"/>
          <p:cNvSpPr>
            <a:spLocks noGrp="1"/>
          </p:cNvSpPr>
          <p:nvPr>
            <p:ph type="dt" sz="half" idx="15"/>
          </p:nvPr>
        </p:nvSpPr>
        <p:spPr/>
        <p:txBody>
          <a:bodyPr rtlCol="0"/>
          <a:lstStyle/>
          <a:p>
            <a:fld id="{5B106E36-FD25-4E2D-B0AA-010F637433A0}" type="datetimeFigureOut">
              <a:rPr lang="ru-RU" smtClean="0"/>
              <a:pPr/>
              <a:t>22.03.2023</a:t>
            </a:fld>
            <a:endParaRPr lang="ru-RU"/>
          </a:p>
        </p:txBody>
      </p:sp>
      <p:sp>
        <p:nvSpPr>
          <p:cNvPr id="10" name="Номер слайда 9"/>
          <p:cNvSpPr>
            <a:spLocks noGrp="1"/>
          </p:cNvSpPr>
          <p:nvPr>
            <p:ph type="sldNum" sz="quarter" idx="16"/>
          </p:nvPr>
        </p:nvSpPr>
        <p:spPr/>
        <p:txBody>
          <a:bodyPr rtlCol="0"/>
          <a:lstStyle/>
          <a:p>
            <a:fld id="{725C68B6-61C2-468F-89AB-4B9F7531AA68}" type="slidenum">
              <a:rPr lang="ru-RU" smtClean="0"/>
              <a:pPr/>
              <a:t>‹#›</a:t>
            </a:fld>
            <a:endParaRPr lang="ru-RU"/>
          </a:p>
        </p:txBody>
      </p:sp>
      <p:sp>
        <p:nvSpPr>
          <p:cNvPr id="12" name="Нижний колонтитул 11"/>
          <p:cNvSpPr>
            <a:spLocks noGrp="1"/>
          </p:cNvSpPr>
          <p:nvPr>
            <p:ph type="ftr" sz="quarter" idx="17"/>
          </p:nvPr>
        </p:nvSpPr>
        <p:spPr/>
        <p:txBody>
          <a:bodyPr rtlCol="0"/>
          <a:lstStyle/>
          <a:p>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a:t>Образец заголовка</a:t>
            </a:r>
            <a:endParaRPr kumimoji="0" lang="en-US"/>
          </a:p>
        </p:txBody>
      </p:sp>
      <p:sp>
        <p:nvSpPr>
          <p:cNvPr id="11" name="Содержимое 10"/>
          <p:cNvSpPr>
            <a:spLocks noGrp="1"/>
          </p:cNvSpPr>
          <p:nvPr>
            <p:ph sz="quarter" idx="2"/>
          </p:nvPr>
        </p:nvSpPr>
        <p:spPr>
          <a:xfrm>
            <a:off x="609600" y="2438400"/>
            <a:ext cx="3886200" cy="35814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Содержимое 12"/>
          <p:cNvSpPr>
            <a:spLocks noGrp="1"/>
          </p:cNvSpPr>
          <p:nvPr>
            <p:ph sz="quarter" idx="4"/>
          </p:nvPr>
        </p:nvSpPr>
        <p:spPr>
          <a:xfrm>
            <a:off x="4800600" y="2438400"/>
            <a:ext cx="3886200" cy="35814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0" name="Дата 9"/>
          <p:cNvSpPr>
            <a:spLocks noGrp="1"/>
          </p:cNvSpPr>
          <p:nvPr>
            <p:ph type="dt" sz="half" idx="15"/>
          </p:nvPr>
        </p:nvSpPr>
        <p:spPr/>
        <p:txBody>
          <a:bodyPr rtlCol="0"/>
          <a:lstStyle/>
          <a:p>
            <a:fld id="{5B106E36-FD25-4E2D-B0AA-010F637433A0}" type="datetimeFigureOut">
              <a:rPr lang="ru-RU" smtClean="0"/>
              <a:pPr/>
              <a:t>22.03.2023</a:t>
            </a:fld>
            <a:endParaRPr lang="ru-RU"/>
          </a:p>
        </p:txBody>
      </p:sp>
      <p:sp>
        <p:nvSpPr>
          <p:cNvPr id="12" name="Номер слайда 11"/>
          <p:cNvSpPr>
            <a:spLocks noGrp="1"/>
          </p:cNvSpPr>
          <p:nvPr>
            <p:ph type="sldNum" sz="quarter" idx="16"/>
          </p:nvPr>
        </p:nvSpPr>
        <p:spPr/>
        <p:txBody>
          <a:bodyPr rtlCol="0"/>
          <a:lstStyle/>
          <a:p>
            <a:fld id="{725C68B6-61C2-468F-89AB-4B9F7531AA68}" type="slidenum">
              <a:rPr lang="ru-RU" smtClean="0"/>
              <a:pPr/>
              <a:t>‹#›</a:t>
            </a:fld>
            <a:endParaRPr lang="ru-RU"/>
          </a:p>
        </p:txBody>
      </p:sp>
      <p:sp>
        <p:nvSpPr>
          <p:cNvPr id="14" name="Нижний колонтитул 13"/>
          <p:cNvSpPr>
            <a:spLocks noGrp="1"/>
          </p:cNvSpPr>
          <p:nvPr>
            <p:ph type="ftr" sz="quarter" idx="17"/>
          </p:nvPr>
        </p:nvSpPr>
        <p:spPr/>
        <p:txBody>
          <a:bodyPr rtlCol="0"/>
          <a:lstStyle/>
          <a:p>
            <a:endParaRPr lang="ru-RU"/>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22.03.2023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22.03.2023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22.03.2023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5B106E36-FD25-4E2D-B0AA-010F637433A0}" type="datetimeFigureOut">
              <a:rPr lang="ru-RU" smtClean="0"/>
              <a:pPr/>
              <a:t>22.03.2023</a:t>
            </a:fld>
            <a:endParaRPr lang="ru-RU"/>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725C68B6-61C2-468F-89AB-4B9F7531AA68}" type="slidenum">
              <a:rPr lang="ru-RU" smtClean="0"/>
              <a:pPr/>
              <a:t>‹#›</a:t>
            </a:fld>
            <a:endParaRPr lang="ru-RU"/>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ru-RU"/>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B106E36-FD25-4E2D-B0AA-010F637433A0}" type="datetimeFigureOut">
              <a:rPr lang="ru-RU" smtClean="0"/>
              <a:pPr/>
              <a:t>22.03.2023</a:t>
            </a:fld>
            <a:endParaRPr lang="ru-RU"/>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ru-RU"/>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00100" y="571480"/>
            <a:ext cx="7820372" cy="5357850"/>
          </a:xfrm>
        </p:spPr>
        <p:txBody>
          <a:bodyPr>
            <a:normAutofit fontScale="90000"/>
          </a:bodyPr>
          <a:lstStyle/>
          <a:p>
            <a:pPr algn="ctr">
              <a:lnSpc>
                <a:spcPct val="150000"/>
              </a:lnSpc>
            </a:pPr>
            <a:br>
              <a:rPr lang="ru-RU" sz="5400" b="1" dirty="0">
                <a:solidFill>
                  <a:schemeClr val="accent2">
                    <a:lumMod val="50000"/>
                  </a:schemeClr>
                </a:solidFill>
                <a:latin typeface="Impact" pitchFamily="34" charset="0"/>
              </a:rPr>
            </a:br>
            <a:br>
              <a:rPr lang="ru-RU" sz="5400" b="1" dirty="0">
                <a:solidFill>
                  <a:schemeClr val="accent2">
                    <a:lumMod val="50000"/>
                  </a:schemeClr>
                </a:solidFill>
                <a:latin typeface="Impact" pitchFamily="34" charset="0"/>
              </a:rPr>
            </a:br>
            <a:br>
              <a:rPr lang="ru-RU" sz="5400" b="1" dirty="0">
                <a:solidFill>
                  <a:schemeClr val="accent2">
                    <a:lumMod val="50000"/>
                  </a:schemeClr>
                </a:solidFill>
                <a:latin typeface="Impact" pitchFamily="34" charset="0"/>
              </a:rPr>
            </a:br>
            <a:r>
              <a:rPr lang="ru-RU" sz="4900" b="1" dirty="0">
                <a:solidFill>
                  <a:srgbClr val="7030A0"/>
                </a:solidFill>
              </a:rPr>
              <a:t>Рекомендации родителям по профилактике деструктивных проявлений у детей и подростков</a:t>
            </a:r>
            <a:endParaRPr lang="ru-RU" sz="4900" b="1" dirty="0">
              <a:solidFill>
                <a:srgbClr val="C00000"/>
              </a:solidFill>
              <a:latin typeface="Impact" pitchFamily="34" charset="0"/>
            </a:endParaRPr>
          </a:p>
        </p:txBody>
      </p:sp>
      <p:sp>
        <p:nvSpPr>
          <p:cNvPr id="3" name="Подзаголовок 2"/>
          <p:cNvSpPr>
            <a:spLocks noGrp="1"/>
          </p:cNvSpPr>
          <p:nvPr>
            <p:ph type="subTitle" idx="1"/>
          </p:nvPr>
        </p:nvSpPr>
        <p:spPr/>
        <p:txBody>
          <a:bodyPr/>
          <a:lstStyle/>
          <a:p>
            <a:endParaRPr lang="ru-RU"/>
          </a:p>
        </p:txBody>
      </p:sp>
      <p:pic>
        <p:nvPicPr>
          <p:cNvPr id="5" name="Picture 4" descr="vnim"/>
          <p:cNvPicPr>
            <a:picLocks noChangeAspect="1" noChangeArrowheads="1"/>
          </p:cNvPicPr>
          <p:nvPr/>
        </p:nvPicPr>
        <p:blipFill>
          <a:blip r:embed="rId2"/>
          <a:srcRect/>
          <a:stretch>
            <a:fillRect/>
          </a:stretch>
        </p:blipFill>
        <p:spPr bwMode="auto">
          <a:xfrm>
            <a:off x="499592" y="2060848"/>
            <a:ext cx="1524000" cy="19446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chausenko\Desktop\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035496"/>
            <a:ext cx="12192000" cy="914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8780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rot="20957871">
            <a:off x="16125" y="735112"/>
            <a:ext cx="8003538" cy="923330"/>
          </a:xfrm>
          <a:prstGeom prst="rect">
            <a:avLst/>
          </a:prstGeom>
          <a:noFill/>
        </p:spPr>
        <p:txBody>
          <a:bodyPr wrap="none" lIns="91440" tIns="45720" rIns="91440" bIns="45720">
            <a:prstTxWarp prst="textChevron">
              <a:avLst>
                <a:gd name="adj" fmla="val 50000"/>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Спасибо за внимание!</a:t>
            </a:r>
          </a:p>
        </p:txBody>
      </p:sp>
      <p:sp>
        <p:nvSpPr>
          <p:cNvPr id="4" name="Прямоугольник 3"/>
          <p:cNvSpPr/>
          <p:nvPr/>
        </p:nvSpPr>
        <p:spPr>
          <a:xfrm>
            <a:off x="611560" y="4857760"/>
            <a:ext cx="8064896" cy="1815882"/>
          </a:xfrm>
          <a:prstGeom prst="rect">
            <a:avLst/>
          </a:prstGeom>
          <a:noFill/>
        </p:spPr>
        <p:txBody>
          <a:bodyPr wrap="square" lIns="91440" tIns="45720" rIns="91440" bIns="45720">
            <a:spAutoFit/>
          </a:bodyPr>
          <a:lstStyle/>
          <a:p>
            <a:pPr algn="ctr"/>
            <a:r>
              <a:rPr lang="ru-RU" sz="2800" b="1" cap="all" spc="0" dirty="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rPr>
              <a:t>Я надеюсь, что </a:t>
            </a:r>
          </a:p>
          <a:p>
            <a:pPr algn="ctr"/>
            <a:r>
              <a:rPr lang="ru-RU" sz="2800" b="1" cap="all" spc="0" dirty="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rPr>
              <a:t>совместными усилиями</a:t>
            </a:r>
          </a:p>
          <a:p>
            <a:pPr algn="ctr"/>
            <a:r>
              <a:rPr lang="ru-RU" sz="2800" b="1" cap="all" dirty="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rPr>
              <a:t>Мы сделаем наших детей</a:t>
            </a:r>
          </a:p>
          <a:p>
            <a:pPr algn="ctr"/>
            <a:r>
              <a:rPr lang="ru-RU" sz="2800" b="1" cap="all" spc="0" dirty="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rPr>
              <a:t>Добрее, честнее и порядочнее!</a:t>
            </a:r>
          </a:p>
        </p:txBody>
      </p:sp>
      <p:pic>
        <p:nvPicPr>
          <p:cNvPr id="5" name="Picture 2" descr="D:\мама\мои картинки анимашки заставки\Анимационные картинки для презентаций\анимация школа\Школа\1218441592_cyrusfather_daughter_by_cyrusmuller.jpg"/>
          <p:cNvPicPr>
            <a:picLocks noChangeAspect="1" noChangeArrowheads="1"/>
          </p:cNvPicPr>
          <p:nvPr/>
        </p:nvPicPr>
        <p:blipFill>
          <a:blip r:embed="rId2"/>
          <a:srcRect/>
          <a:stretch>
            <a:fillRect/>
          </a:stretch>
        </p:blipFill>
        <p:spPr bwMode="auto">
          <a:xfrm>
            <a:off x="4211960" y="1463013"/>
            <a:ext cx="2426400" cy="3240000"/>
          </a:xfrm>
          <a:prstGeom prst="rect">
            <a:avLst/>
          </a:prstGeom>
          <a:noFill/>
        </p:spPr>
      </p:pic>
    </p:spTree>
    <p:extLst>
      <p:ext uri="{BB962C8B-B14F-4D97-AF65-F5344CB8AC3E}">
        <p14:creationId xmlns:p14="http://schemas.microsoft.com/office/powerpoint/2010/main" val="120982227"/>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p:cTn id="12"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4">
                                            <p:txEl>
                                              <p:pRg st="1" end="1"/>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p:cTn id="1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4">
                                            <p:txEl>
                                              <p:pRg st="2" end="2"/>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 calcmode="lin" valueType="num">
                                      <p:cBhvr>
                                        <p:cTn id="22"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4">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blinds(horizontal)">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dissolve">
                                      <p:cBhvr>
                                        <p:cTn id="3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endParaRPr lang="ru-RU" b="1" dirty="0">
              <a:latin typeface="Impact" pitchFamily="34" charset="0"/>
            </a:endParaRPr>
          </a:p>
        </p:txBody>
      </p:sp>
      <p:sp>
        <p:nvSpPr>
          <p:cNvPr id="3" name="Содержимое 2"/>
          <p:cNvSpPr>
            <a:spLocks noGrp="1"/>
          </p:cNvSpPr>
          <p:nvPr>
            <p:ph sz="quarter" idx="1"/>
          </p:nvPr>
        </p:nvSpPr>
        <p:spPr>
          <a:xfrm>
            <a:off x="428596" y="1428736"/>
            <a:ext cx="8296276" cy="4929222"/>
          </a:xfrm>
        </p:spPr>
        <p:txBody>
          <a:bodyPr>
            <a:normAutofit lnSpcReduction="10000"/>
          </a:bodyPr>
          <a:lstStyle/>
          <a:p>
            <a:pPr fontAlgn="auto">
              <a:spcAft>
                <a:spcPts val="0"/>
              </a:spcAft>
              <a:defRPr/>
            </a:pPr>
            <a:r>
              <a:rPr lang="ru-RU" sz="3600" b="1" i="1" dirty="0">
                <a:solidFill>
                  <a:srgbClr val="0070C0"/>
                </a:solidFill>
              </a:rPr>
              <a:t>В основе деструктивного поведения детей и подростков лежит внутреннее и внешнее неблагополучие. Хороший эмоциональный контакт с ребенком, ответственное и внимательное отношение к нему является главным условием профилактики у него деструктивного поведения.</a:t>
            </a:r>
            <a:endParaRPr lang="ru-RU" sz="3600" b="1" dirty="0">
              <a:solidFill>
                <a:srgbClr val="0070C0"/>
              </a:solidFill>
            </a:endParaRPr>
          </a:p>
        </p:txBody>
      </p:sp>
      <p:pic>
        <p:nvPicPr>
          <p:cNvPr id="4" name="Picture 4" descr="D:\мама\мои картинки анимашки заставки\картинки\8..jpeg"/>
          <p:cNvPicPr>
            <a:picLocks noChangeAspect="1" noChangeArrowheads="1"/>
          </p:cNvPicPr>
          <p:nvPr/>
        </p:nvPicPr>
        <p:blipFill>
          <a:blip r:embed="rId2" cstate="print"/>
          <a:srcRect/>
          <a:stretch>
            <a:fillRect/>
          </a:stretch>
        </p:blipFill>
        <p:spPr bwMode="auto">
          <a:xfrm>
            <a:off x="1403648" y="188641"/>
            <a:ext cx="6552728" cy="1008112"/>
          </a:xfrm>
          <a:prstGeom prst="rect">
            <a:avLst/>
          </a:prstGeom>
          <a:noFill/>
        </p:spPr>
      </p:pic>
      <p:pic>
        <p:nvPicPr>
          <p:cNvPr id="5" name="Picture 3" descr="nv_01"/>
          <p:cNvPicPr>
            <a:picLocks noChangeAspect="1" noChangeArrowheads="1"/>
          </p:cNvPicPr>
          <p:nvPr/>
        </p:nvPicPr>
        <p:blipFill>
          <a:blip r:embed="rId3"/>
          <a:srcRect/>
          <a:stretch>
            <a:fillRect/>
          </a:stretch>
        </p:blipFill>
        <p:spPr bwMode="auto">
          <a:xfrm rot="836169">
            <a:off x="7575758" y="4998350"/>
            <a:ext cx="1319210" cy="173895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234636"/>
            <a:ext cx="8640960" cy="11172289"/>
          </a:xfrm>
          <a:prstGeom prst="rect">
            <a:avLst/>
          </a:prstGeom>
        </p:spPr>
        <p:txBody>
          <a:bodyPr wrap="square">
            <a:spAutoFit/>
          </a:bodyPr>
          <a:lstStyle/>
          <a:p>
            <a:endParaRPr lang="ru-RU" b="1" dirty="0">
              <a:solidFill>
                <a:srgbClr val="7030A0"/>
              </a:solidFill>
            </a:endParaRPr>
          </a:p>
          <a:p>
            <a:endParaRPr lang="ru-RU" b="1" dirty="0">
              <a:solidFill>
                <a:srgbClr val="7030A0"/>
              </a:solidFill>
            </a:endParaRPr>
          </a:p>
          <a:p>
            <a:endParaRPr lang="ru-RU" b="1" dirty="0">
              <a:solidFill>
                <a:srgbClr val="7030A0"/>
              </a:solidFill>
            </a:endParaRPr>
          </a:p>
          <a:p>
            <a:endParaRPr lang="ru-RU" b="1" dirty="0">
              <a:solidFill>
                <a:srgbClr val="7030A0"/>
              </a:solidFill>
            </a:endParaRPr>
          </a:p>
          <a:p>
            <a:endParaRPr lang="ru-RU" b="1" dirty="0">
              <a:solidFill>
                <a:srgbClr val="7030A0"/>
              </a:solidFill>
            </a:endParaRPr>
          </a:p>
          <a:p>
            <a:endParaRPr lang="ru-RU" b="1" dirty="0">
              <a:solidFill>
                <a:srgbClr val="7030A0"/>
              </a:solidFill>
            </a:endParaRPr>
          </a:p>
          <a:p>
            <a:endParaRPr lang="ru-RU" b="1" dirty="0">
              <a:solidFill>
                <a:srgbClr val="7030A0"/>
              </a:solidFill>
            </a:endParaRPr>
          </a:p>
          <a:p>
            <a:endParaRPr lang="ru-RU" b="1" dirty="0">
              <a:solidFill>
                <a:srgbClr val="7030A0"/>
              </a:solidFill>
            </a:endParaRPr>
          </a:p>
          <a:p>
            <a:endParaRPr lang="ru-RU" b="1" dirty="0">
              <a:solidFill>
                <a:srgbClr val="7030A0"/>
              </a:solidFill>
            </a:endParaRPr>
          </a:p>
          <a:p>
            <a:endParaRPr lang="ru-RU" b="1" dirty="0">
              <a:solidFill>
                <a:srgbClr val="7030A0"/>
              </a:solidFill>
            </a:endParaRPr>
          </a:p>
          <a:p>
            <a:endParaRPr lang="ru-RU" b="1" dirty="0">
              <a:solidFill>
                <a:srgbClr val="7030A0"/>
              </a:solidFill>
            </a:endParaRPr>
          </a:p>
          <a:p>
            <a:endParaRPr lang="ru-RU" b="1" dirty="0">
              <a:solidFill>
                <a:srgbClr val="7030A0"/>
              </a:solidFill>
            </a:endParaRPr>
          </a:p>
          <a:p>
            <a:endParaRPr lang="ru-RU" b="1" dirty="0">
              <a:solidFill>
                <a:srgbClr val="7030A0"/>
              </a:solidFill>
            </a:endParaRPr>
          </a:p>
          <a:p>
            <a:endParaRPr lang="ru-RU" b="1" dirty="0">
              <a:solidFill>
                <a:srgbClr val="7030A0"/>
              </a:solidFill>
            </a:endParaRPr>
          </a:p>
          <a:p>
            <a:endParaRPr lang="ru-RU" b="1" dirty="0">
              <a:solidFill>
                <a:srgbClr val="7030A0"/>
              </a:solidFill>
            </a:endParaRPr>
          </a:p>
          <a:p>
            <a:endParaRPr lang="ru-RU" b="1" dirty="0">
              <a:solidFill>
                <a:srgbClr val="7030A0"/>
              </a:solidFill>
            </a:endParaRPr>
          </a:p>
          <a:p>
            <a:endParaRPr lang="ru-RU" b="1" dirty="0">
              <a:solidFill>
                <a:srgbClr val="7030A0"/>
              </a:solidFill>
            </a:endParaRPr>
          </a:p>
          <a:p>
            <a:pPr marL="285750" indent="-285750">
              <a:buFont typeface="Wingdings" panose="05000000000000000000" pitchFamily="2" charset="2"/>
              <a:buChar char="v"/>
            </a:pPr>
            <a:r>
              <a:rPr lang="ru-RU" b="1" dirty="0">
                <a:solidFill>
                  <a:srgbClr val="7030A0"/>
                </a:solidFill>
              </a:rPr>
              <a:t>Обращайте внимание на факты, подтверждающие негативные контакты или стремления ребенка к контактам с лицами деструктивной направленности (интересуется темами, целенаправленно собирает информацию о случаях деструктивных проявлений у других, замечен в "неблагополучной" компании). Так вы сможете своевременно распознать деструктивные тенденции в поведении ребенка.</a:t>
            </a:r>
          </a:p>
          <a:p>
            <a:pPr marL="285750" indent="-285750">
              <a:buFont typeface="Wingdings" panose="05000000000000000000" pitchFamily="2" charset="2"/>
              <a:buChar char="v"/>
            </a:pPr>
            <a:r>
              <a:rPr lang="ru-RU" b="1" dirty="0">
                <a:solidFill>
                  <a:srgbClr val="7030A0"/>
                </a:solidFill>
              </a:rPr>
              <a:t>Проявляйте интерес, осуществляйте контроль активности ребенка в сети Интернет, в социальных сетях. Так вы сможете пресечь негативное воздействие на ребенка со стороны других людей и организаций.</a:t>
            </a:r>
          </a:p>
          <a:p>
            <a:pPr marL="285750" indent="-285750">
              <a:buFont typeface="Wingdings" panose="05000000000000000000" pitchFamily="2" charset="2"/>
              <a:buChar char="v"/>
            </a:pPr>
            <a:r>
              <a:rPr lang="ru-RU" b="1" dirty="0">
                <a:solidFill>
                  <a:srgbClr val="7030A0"/>
                </a:solidFill>
              </a:rPr>
              <a:t>Учите ребенка правилам безопасного поведения (в том числе в сети Интернет). Так вы научите ребенка нести ответственность за собственную безопасность.</a:t>
            </a:r>
          </a:p>
          <a:p>
            <a:pPr marL="285750" indent="-285750">
              <a:buFont typeface="Wingdings" panose="05000000000000000000" pitchFamily="2" charset="2"/>
              <a:buChar char="v"/>
            </a:pPr>
            <a:r>
              <a:rPr lang="ru-RU" b="1" dirty="0">
                <a:solidFill>
                  <a:srgbClr val="7030A0"/>
                </a:solidFill>
              </a:rPr>
              <a:t>Обращайте внимание на характер ваших отношений с ребенком (уровень доверия между вами, удовлетворенность базовых потребностей ребенка). Жестокое отношение к ребенку, игнорирование, </a:t>
            </a:r>
            <a:r>
              <a:rPr lang="ru-RU" b="1" dirty="0" err="1">
                <a:solidFill>
                  <a:srgbClr val="7030A0"/>
                </a:solidFill>
              </a:rPr>
              <a:t>сверхоконтроль</a:t>
            </a:r>
            <a:r>
              <a:rPr lang="ru-RU" b="1" dirty="0">
                <a:solidFill>
                  <a:srgbClr val="7030A0"/>
                </a:solidFill>
              </a:rPr>
              <a:t> или попустительство являются факторами риска его психологического здоровья и способствуют развитию у него деструктивных проявлений.</a:t>
            </a:r>
          </a:p>
          <a:p>
            <a:pPr marL="285750" indent="-285750">
              <a:buFont typeface="Wingdings" panose="05000000000000000000" pitchFamily="2" charset="2"/>
              <a:buChar char="v"/>
            </a:pPr>
            <a:r>
              <a:rPr lang="ru-RU" b="1" dirty="0">
                <a:solidFill>
                  <a:srgbClr val="7030A0"/>
                </a:solidFill>
              </a:rPr>
              <a:t>Обращайте внимание на признаки кризисных состояний у ребенка (высокая тревога, напряжение, агрессивность, изоляция, угнетенное или подавленное состояние, повышенная возбудимость). Данные признаки могут быть следствием внутреннего неблагополучия ребенка, страданий или употребления наркотических веществ.</a:t>
            </a:r>
            <a:br>
              <a:rPr lang="ru-RU" b="1" dirty="0">
                <a:solidFill>
                  <a:srgbClr val="7030A0"/>
                </a:solidFill>
              </a:rPr>
            </a:br>
            <a:br>
              <a:rPr lang="ru-RU" b="1" dirty="0">
                <a:solidFill>
                  <a:srgbClr val="7030A0"/>
                </a:solidFill>
              </a:rPr>
            </a:br>
            <a:endParaRPr lang="ru-RU" dirty="0"/>
          </a:p>
        </p:txBody>
      </p:sp>
    </p:spTree>
    <p:extLst>
      <p:ext uri="{BB962C8B-B14F-4D97-AF65-F5344CB8AC3E}">
        <p14:creationId xmlns:p14="http://schemas.microsoft.com/office/powerpoint/2010/main" val="1699620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03785" y="188640"/>
            <a:ext cx="8784976" cy="6463308"/>
          </a:xfrm>
          <a:prstGeom prst="rect">
            <a:avLst/>
          </a:prstGeom>
        </p:spPr>
        <p:txBody>
          <a:bodyPr wrap="square">
            <a:spAutoFit/>
          </a:bodyPr>
          <a:lstStyle/>
          <a:p>
            <a:pPr marL="285750" indent="-285750">
              <a:buFont typeface="Wingdings" panose="05000000000000000000" pitchFamily="2" charset="2"/>
              <a:buChar char="v"/>
            </a:pPr>
            <a:r>
              <a:rPr lang="ru-RU" b="1" dirty="0">
                <a:solidFill>
                  <a:srgbClr val="7030A0"/>
                </a:solidFill>
              </a:rPr>
              <a:t>Обращайте внимание на увлечения вашего ребенка, на уровень его досуга (имеет разнообразные конструктивные увлечения, не имеет постоянных увлечений, имеет много свободного времени, которое неизвестно как проводит, имеет деструктивные увлечения (воровство, принадлежность деструктивным молодежным движениям и т.п.); поддерживайте вашего ребенка в самоопределении. Так вы сможете предотвратить деструктивную направленность его личности.</a:t>
            </a:r>
          </a:p>
          <a:p>
            <a:pPr marL="285750" lvl="0" indent="-285750">
              <a:buFont typeface="Wingdings" panose="05000000000000000000" pitchFamily="2" charset="2"/>
              <a:buChar char="v"/>
            </a:pPr>
            <a:r>
              <a:rPr lang="ru-RU" b="1" dirty="0">
                <a:solidFill>
                  <a:srgbClr val="7030A0"/>
                </a:solidFill>
              </a:rPr>
              <a:t>Интересуйтесь делами вашего ребенка, событиями его жизни (с кем дружит, с кем конфликтует, как взаимодействует с учителями и т.д.). Так вы сможете вовремя поддержать его, создадите ощущение его значимости и поможете выбрать конструктивное направление развития.</a:t>
            </a:r>
          </a:p>
          <a:p>
            <a:pPr marL="285750" lvl="0" indent="-285750">
              <a:buFont typeface="Wingdings" panose="05000000000000000000" pitchFamily="2" charset="2"/>
              <a:buChar char="v"/>
            </a:pPr>
            <a:r>
              <a:rPr lang="ru-RU" b="1" dirty="0">
                <a:solidFill>
                  <a:srgbClr val="7030A0"/>
                </a:solidFill>
              </a:rPr>
              <a:t>Обращайте внимание на уровень самооценки, характер </a:t>
            </a:r>
            <a:r>
              <a:rPr lang="ru-RU" b="1" dirty="0" err="1">
                <a:solidFill>
                  <a:srgbClr val="7030A0"/>
                </a:solidFill>
              </a:rPr>
              <a:t>самоотношения</a:t>
            </a:r>
            <a:r>
              <a:rPr lang="ru-RU" b="1" dirty="0">
                <a:solidFill>
                  <a:srgbClr val="7030A0"/>
                </a:solidFill>
              </a:rPr>
              <a:t> вашего ребенка (адекватная- завышенная - заниженная; </a:t>
            </a:r>
            <a:r>
              <a:rPr lang="ru-RU" b="1" dirty="0" err="1">
                <a:solidFill>
                  <a:srgbClr val="7030A0"/>
                </a:solidFill>
              </a:rPr>
              <a:t>самопринятие</a:t>
            </a:r>
            <a:r>
              <a:rPr lang="ru-RU" b="1" dirty="0">
                <a:solidFill>
                  <a:srgbClr val="7030A0"/>
                </a:solidFill>
              </a:rPr>
              <a:t> - самоуничижение). Чувство ненужности, вины, собственной никчемности вынуждают ребенка использовать деструктивные способы борьбы с неприятными переживаниями.</a:t>
            </a:r>
          </a:p>
          <a:p>
            <a:pPr marL="285750" lvl="0" indent="-285750">
              <a:buFont typeface="Wingdings" panose="05000000000000000000" pitchFamily="2" charset="2"/>
              <a:buChar char="v"/>
            </a:pPr>
            <a:r>
              <a:rPr lang="ru-RU" b="1" dirty="0">
                <a:solidFill>
                  <a:srgbClr val="7030A0"/>
                </a:solidFill>
              </a:rPr>
              <a:t>Показывайте ребенку пример уважительного отношения к себе и другим людям, будьте для своего ребенка авторитетом. Так вы сформируете у ребенка пример правильного поведения.</a:t>
            </a:r>
          </a:p>
          <a:p>
            <a:pPr marL="285750" lvl="0" indent="-285750">
              <a:buFont typeface="Wingdings" panose="05000000000000000000" pitchFamily="2" charset="2"/>
              <a:buChar char="v"/>
            </a:pPr>
            <a:r>
              <a:rPr lang="ru-RU" b="1" dirty="0">
                <a:solidFill>
                  <a:srgbClr val="7030A0"/>
                </a:solidFill>
              </a:rPr>
              <a:t>Учите ребенка критически мыслить, создавайте для него возможность выбора, чтобы он учился принимать самостоятельные решения. В последствии в других ситуациях он сможет проявлять инициативу, быть ответственным, противостоять негативному воздействию со стороны других людей.</a:t>
            </a:r>
          </a:p>
        </p:txBody>
      </p:sp>
    </p:spTree>
    <p:extLst>
      <p:ext uri="{BB962C8B-B14F-4D97-AF65-F5344CB8AC3E}">
        <p14:creationId xmlns:p14="http://schemas.microsoft.com/office/powerpoint/2010/main" val="3716013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495151"/>
            <a:ext cx="8712968" cy="7848302"/>
          </a:xfrm>
          <a:prstGeom prst="rect">
            <a:avLst/>
          </a:prstGeom>
        </p:spPr>
        <p:txBody>
          <a:bodyPr wrap="square">
            <a:spAutoFit/>
          </a:bodyPr>
          <a:lstStyle/>
          <a:p>
            <a:pPr lvl="0"/>
            <a:endParaRPr lang="ru-RU" b="1" dirty="0"/>
          </a:p>
          <a:p>
            <a:pPr lvl="0"/>
            <a:endParaRPr lang="ru-RU" b="1" dirty="0"/>
          </a:p>
          <a:p>
            <a:pPr marL="285750" lvl="0" indent="-285750">
              <a:buFont typeface="Wingdings" panose="05000000000000000000" pitchFamily="2" charset="2"/>
              <a:buChar char="v"/>
            </a:pPr>
            <a:r>
              <a:rPr lang="ru-RU" b="1" dirty="0">
                <a:solidFill>
                  <a:srgbClr val="7030A0"/>
                </a:solidFill>
              </a:rPr>
              <a:t>Разделяйте ответственность со своим взрослеющим ребенком. Выделяйте ему собственные обязанности и помогайте в тех делах, с которыми он еще не может полностью справиться самостоятельно. Так он научится рационально использовать собственную свободу и силы и приобретет необходимые навыки для самостоятельной жизни.</a:t>
            </a:r>
          </a:p>
          <a:p>
            <a:pPr marL="285750" lvl="0" indent="-285750">
              <a:buFont typeface="Wingdings" panose="05000000000000000000" pitchFamily="2" charset="2"/>
              <a:buChar char="v"/>
            </a:pPr>
            <a:r>
              <a:rPr lang="ru-RU" b="1" dirty="0">
                <a:solidFill>
                  <a:srgbClr val="7030A0"/>
                </a:solidFill>
              </a:rPr>
              <a:t>Формируйте у ребенка мотивацию достижения, мотивацию к учебе, познанию и совершенствованию. Так он выработает внутреннее устойчивое стремление к развитию в противовес саморазрушению.</a:t>
            </a:r>
          </a:p>
          <a:p>
            <a:pPr marL="285750" lvl="0" indent="-285750">
              <a:buFont typeface="Wingdings" panose="05000000000000000000" pitchFamily="2" charset="2"/>
              <a:buChar char="v"/>
            </a:pPr>
            <a:r>
              <a:rPr lang="ru-RU" b="1" dirty="0">
                <a:solidFill>
                  <a:srgbClr val="7030A0"/>
                </a:solidFill>
              </a:rPr>
              <a:t>Поддерживайте ребенка в ситуациях неудачи, помогайте пережить тяжелые чувства (гнева, печали, горя, одиночества, тревоги). Так ребенок научится конструктивно переживать жизненные невзгоды.</a:t>
            </a:r>
          </a:p>
          <a:p>
            <a:pPr marL="285750" lvl="0" indent="-285750">
              <a:buFont typeface="Wingdings" panose="05000000000000000000" pitchFamily="2" charset="2"/>
              <a:buChar char="v"/>
            </a:pPr>
            <a:r>
              <a:rPr lang="ru-RU" b="1" dirty="0">
                <a:solidFill>
                  <a:srgbClr val="7030A0"/>
                </a:solidFill>
              </a:rPr>
              <a:t>Отмечайте резкие изменения в поведении и в состоянии ребенка. Кардинальные изменения могут быть признаком глубокого психического или психологического неблагополучия ребенка. Ряд изменений является следствием взросления вашего ребенка и нуждается в их поддержании и развитии (становится более самостоятельным, общительным, любознательным, больше заявляет о себе).</a:t>
            </a:r>
          </a:p>
          <a:p>
            <a:pPr marL="285750" lvl="0" indent="-285750">
              <a:buFont typeface="Wingdings" panose="05000000000000000000" pitchFamily="2" charset="2"/>
              <a:buChar char="v"/>
            </a:pPr>
            <a:r>
              <a:rPr lang="ru-RU" b="1" dirty="0">
                <a:solidFill>
                  <a:srgbClr val="7030A0"/>
                </a:solidFill>
              </a:rPr>
              <a:t>Формируйте у ребенка толерантное отношение к отличиям других людей. Так вы научите ребенка принимать себя и других, предотвратите внутреннее рассогласование и агрессивное отношение к себе и окружающим.</a:t>
            </a:r>
          </a:p>
          <a:p>
            <a:pPr marL="285750" lvl="0" indent="-285750">
              <a:buFont typeface="Wingdings" panose="05000000000000000000" pitchFamily="2" charset="2"/>
              <a:buChar char="v"/>
            </a:pPr>
            <a:r>
              <a:rPr lang="ru-RU" b="1" dirty="0">
                <a:solidFill>
                  <a:srgbClr val="7030A0"/>
                </a:solidFill>
              </a:rPr>
              <a:t>Незамедлительно реагируйте на факты вымогательства, воровства, оскорбления личного достоинства, жестокого обращения как по отношению к вашему ребенку, так и с его стороны. Это поможет предотвратить развитие острых стрессовых состояний у ребенка или формирование у него противоправного деструктивного поведения.</a:t>
            </a:r>
          </a:p>
          <a:p>
            <a:endParaRPr lang="ru-RU" b="1" dirty="0"/>
          </a:p>
        </p:txBody>
      </p:sp>
    </p:spTree>
    <p:extLst>
      <p:ext uri="{BB962C8B-B14F-4D97-AF65-F5344CB8AC3E}">
        <p14:creationId xmlns:p14="http://schemas.microsoft.com/office/powerpoint/2010/main" val="3780808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603147"/>
            <a:ext cx="8856984" cy="8679299"/>
          </a:xfrm>
          <a:prstGeom prst="rect">
            <a:avLst/>
          </a:prstGeom>
        </p:spPr>
        <p:txBody>
          <a:bodyPr wrap="square">
            <a:spAutoFit/>
          </a:bodyPr>
          <a:lstStyle/>
          <a:p>
            <a:pPr lvl="0"/>
            <a:endParaRPr lang="ru-RU" b="1" dirty="0"/>
          </a:p>
          <a:p>
            <a:pPr lvl="0"/>
            <a:endParaRPr lang="ru-RU" b="1" dirty="0"/>
          </a:p>
          <a:p>
            <a:pPr lvl="0"/>
            <a:endParaRPr lang="ru-RU" b="1" dirty="0"/>
          </a:p>
          <a:p>
            <a:pPr lvl="0"/>
            <a:endParaRPr lang="ru-RU" b="1" dirty="0"/>
          </a:p>
          <a:p>
            <a:pPr lvl="0"/>
            <a:endParaRPr lang="ru-RU" b="1" dirty="0"/>
          </a:p>
          <a:p>
            <a:pPr lvl="0"/>
            <a:endParaRPr lang="ru-RU" b="1" dirty="0"/>
          </a:p>
          <a:p>
            <a:pPr marL="285750" lvl="0" indent="-285750">
              <a:buFont typeface="Wingdings" panose="05000000000000000000" pitchFamily="2" charset="2"/>
              <a:buChar char="v"/>
            </a:pPr>
            <a:r>
              <a:rPr lang="ru-RU" b="1" dirty="0">
                <a:solidFill>
                  <a:srgbClr val="7030A0"/>
                </a:solidFill>
              </a:rPr>
              <a:t>Замечайте обращения -"сигналы" со стороны ребенка. Частые жалобы являются признаком неудовлетворенности важных потребностей или неразрешенной тяжелой ситуации. Так вы сможете предотвратить развитие неблагоприятной или опасной ситуации, сформируете у ребенка внутреннее ощущение того, что его понимают, что он не одинок в своих переживаниях.</a:t>
            </a:r>
          </a:p>
          <a:p>
            <a:pPr marL="285750" lvl="0" indent="-285750">
              <a:buFont typeface="Wingdings" panose="05000000000000000000" pitchFamily="2" charset="2"/>
              <a:buChar char="v"/>
            </a:pPr>
            <a:r>
              <a:rPr lang="ru-RU" b="1" dirty="0">
                <a:solidFill>
                  <a:srgbClr val="7030A0"/>
                </a:solidFill>
              </a:rPr>
              <a:t>Привлекайте ребенка - подростка к совместному труду со взрослыми, к семейному делу. Так ребенок научится ценить собственные усилия, чувствовать собственную значимость, научится занимать себя полезным трудом.</a:t>
            </a:r>
          </a:p>
          <a:p>
            <a:pPr marL="285750" lvl="0" indent="-285750">
              <a:buFont typeface="Wingdings" panose="05000000000000000000" pitchFamily="2" charset="2"/>
              <a:buChar char="v"/>
            </a:pPr>
            <a:r>
              <a:rPr lang="ru-RU" b="1" dirty="0">
                <a:solidFill>
                  <a:srgbClr val="7030A0"/>
                </a:solidFill>
              </a:rPr>
              <a:t>Разговаривайте с ребенком, проясняйте мотивы его поступков ("Зачем ты так сделал?", "А что будет, когда ты это получишь?"). Так вы сможете снизить импульсивное необдуманное поведение ребенка, вызванное внутренним противоречием, поймете потребности ребенка, научите ребенка осознанному поведению.</a:t>
            </a:r>
          </a:p>
          <a:p>
            <a:pPr marL="285750" lvl="0" indent="-285750">
              <a:buFont typeface="Wingdings" panose="05000000000000000000" pitchFamily="2" charset="2"/>
              <a:buChar char="v"/>
            </a:pPr>
            <a:r>
              <a:rPr lang="ru-RU" b="1" dirty="0">
                <a:solidFill>
                  <a:srgbClr val="7030A0"/>
                </a:solidFill>
              </a:rPr>
              <a:t>Обращайте внимание на затяжные конфликты в семье, оградите ребенка от участия в конфликтах взрослых. Ребенок чувствует бессилие в конфликтах взрослых, одновременно испытывая и злость, и любовь к близким. Часто в этом случае он ищет избавления от боли и напряжения в деструктивных действиях (попытки самоубийства, демонстративные проступки, асоциальное поведение, жестокость по отношению к другим).</a:t>
            </a:r>
          </a:p>
          <a:p>
            <a:pPr marL="285750" indent="-285750">
              <a:buFont typeface="Wingdings" panose="05000000000000000000" pitchFamily="2" charset="2"/>
              <a:buChar char="v"/>
            </a:pPr>
            <a:r>
              <a:rPr lang="ru-RU" b="1" dirty="0">
                <a:solidFill>
                  <a:srgbClr val="7030A0"/>
                </a:solidFill>
              </a:rPr>
              <a:t>Создайте ребенку возможность для его полноценного отдыха, труда, личное пространство. Неудовлетворенность базовых потребностей приводит к формированию высокого эмоционального напряжения, снижению психологического здоровья ребенка, снижает ощущение собственной ценности и значимости.</a:t>
            </a:r>
          </a:p>
          <a:p>
            <a:pPr lvl="0"/>
            <a:endParaRPr lang="ru-RU" dirty="0"/>
          </a:p>
        </p:txBody>
      </p:sp>
    </p:spTree>
    <p:extLst>
      <p:ext uri="{BB962C8B-B14F-4D97-AF65-F5344CB8AC3E}">
        <p14:creationId xmlns:p14="http://schemas.microsoft.com/office/powerpoint/2010/main" val="1609757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572643"/>
            <a:ext cx="8856984" cy="9510296"/>
          </a:xfrm>
          <a:prstGeom prst="rect">
            <a:avLst/>
          </a:prstGeom>
        </p:spPr>
        <p:txBody>
          <a:bodyPr wrap="square">
            <a:spAutoFit/>
          </a:bodyPr>
          <a:lstStyle/>
          <a:p>
            <a:pPr lvl="0"/>
            <a:endParaRPr lang="ru-RU" b="1" dirty="0"/>
          </a:p>
          <a:p>
            <a:pPr lvl="0"/>
            <a:endParaRPr lang="ru-RU" b="1" dirty="0"/>
          </a:p>
          <a:p>
            <a:pPr lvl="0"/>
            <a:endParaRPr lang="ru-RU" b="1" dirty="0"/>
          </a:p>
          <a:p>
            <a:pPr lvl="0"/>
            <a:endParaRPr lang="ru-RU" b="1" dirty="0"/>
          </a:p>
          <a:p>
            <a:pPr lvl="0"/>
            <a:endParaRPr lang="ru-RU" b="1" dirty="0"/>
          </a:p>
          <a:p>
            <a:pPr lvl="0"/>
            <a:endParaRPr lang="ru-RU" b="1" dirty="0"/>
          </a:p>
          <a:p>
            <a:pPr lvl="0"/>
            <a:endParaRPr lang="ru-RU" b="1" dirty="0"/>
          </a:p>
          <a:p>
            <a:pPr lvl="0"/>
            <a:endParaRPr lang="ru-RU" b="1" dirty="0"/>
          </a:p>
          <a:p>
            <a:pPr lvl="0"/>
            <a:endParaRPr lang="ru-RU" b="1" dirty="0"/>
          </a:p>
          <a:p>
            <a:pPr lvl="0"/>
            <a:endParaRPr lang="ru-RU" b="1" dirty="0"/>
          </a:p>
          <a:p>
            <a:pPr marL="285750" lvl="0" indent="-285750">
              <a:buFont typeface="Wingdings" panose="05000000000000000000" pitchFamily="2" charset="2"/>
              <a:buChar char="v"/>
            </a:pPr>
            <a:r>
              <a:rPr lang="ru-RU" b="1" dirty="0">
                <a:solidFill>
                  <a:srgbClr val="7030A0"/>
                </a:solidFill>
              </a:rPr>
              <a:t>Уделяйте внимание чувствам и состоянию ребенка, если в семье произошло кризисное событие (развод родителей, смерть члена семьи, появление нового члена семьи, несчастный случай , болезнь члена семьи и т.д.). Ребенок не всегда может выразить собственные чувства и справиться с тяжелыми переживаниями. Отсутствие понимания и поддержки приводит к тому, что ребенок ищет помощи у посторонних людей (лидеры деструктивных молодежных движений, сектанты, отрицательные авторитеты).</a:t>
            </a:r>
          </a:p>
          <a:p>
            <a:pPr marL="285750" lvl="0" indent="-285750">
              <a:buFont typeface="Wingdings" panose="05000000000000000000" pitchFamily="2" charset="2"/>
              <a:buChar char="v"/>
            </a:pPr>
            <a:r>
              <a:rPr lang="ru-RU" b="1" dirty="0">
                <a:solidFill>
                  <a:srgbClr val="7030A0"/>
                </a:solidFill>
              </a:rPr>
              <a:t>Если вы испытываете недостаток знаний в понимании поведения вашего ребенка или взаимоотношений с ним, обращайтесь за дополнительной информацией к психологу, социальному педагогу, медицинскому работнику, сотрудниками полиции, КДН. Так вы сможете предотвратить развитие деструктивных форм поведения у ребенка, окажете ему необходимую квалифицированную помощь и поддержку.</a:t>
            </a:r>
          </a:p>
          <a:p>
            <a:pPr marL="285750" lvl="0" indent="-285750">
              <a:buFont typeface="Wingdings" panose="05000000000000000000" pitchFamily="2" charset="2"/>
              <a:buChar char="v"/>
            </a:pPr>
            <a:r>
              <a:rPr lang="ru-RU" b="1" dirty="0">
                <a:solidFill>
                  <a:srgbClr val="7030A0"/>
                </a:solidFill>
              </a:rPr>
              <a:t>Будьте в курсе популярных молодежных течений, субкультур, современных татуировок, аббревиатур, используемых в молодежной среде. Так вы сможете своевременно выявить принадлежность вашего ребенка деструктивным объединениям или деструктивные увлечения, пресечь их негативное влияние на ребенка.</a:t>
            </a:r>
          </a:p>
          <a:p>
            <a:pPr marL="285750" lvl="0" indent="-285750">
              <a:buFont typeface="Wingdings" panose="05000000000000000000" pitchFamily="2" charset="2"/>
              <a:buChar char="v"/>
            </a:pPr>
            <a:r>
              <a:rPr lang="ru-RU" b="1" dirty="0">
                <a:solidFill>
                  <a:srgbClr val="7030A0"/>
                </a:solidFill>
              </a:rPr>
              <a:t>Делитесь с ребенком собственным детским, юношеским опытом преодоления жизненных, учебных трудностей, разочарований в дружбе, любви, поддерживайте в нем веру в благоприятный исход событий, подчеркивайте значимость его переживаний. Так вы поддержите в ребенке веру в его "нормальность", в то, что негативные чувства испытывают все люди и есть конструктивные способы их преодоления.</a:t>
            </a:r>
          </a:p>
        </p:txBody>
      </p:sp>
    </p:spTree>
    <p:extLst>
      <p:ext uri="{BB962C8B-B14F-4D97-AF65-F5344CB8AC3E}">
        <p14:creationId xmlns:p14="http://schemas.microsoft.com/office/powerpoint/2010/main" val="2585899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a:solidFill>
                  <a:srgbClr val="7030A0"/>
                </a:solidFill>
              </a:rPr>
              <a:t>Рекомендации при общении с детьми</a:t>
            </a:r>
          </a:p>
        </p:txBody>
      </p:sp>
      <p:sp>
        <p:nvSpPr>
          <p:cNvPr id="3" name="Объект 2"/>
          <p:cNvSpPr>
            <a:spLocks noGrp="1"/>
          </p:cNvSpPr>
          <p:nvPr>
            <p:ph sz="quarter" idx="1"/>
          </p:nvPr>
        </p:nvSpPr>
        <p:spPr/>
        <p:txBody>
          <a:bodyPr>
            <a:normAutofit fontScale="25000" lnSpcReduction="20000"/>
          </a:bodyPr>
          <a:lstStyle/>
          <a:p>
            <a:pPr lvl="0"/>
            <a:r>
              <a:rPr lang="ru-RU" sz="8000" b="1" dirty="0">
                <a:solidFill>
                  <a:srgbClr val="002060"/>
                </a:solidFill>
                <a:latin typeface="Times New Roman" panose="02020603050405020304" pitchFamily="18" charset="0"/>
                <a:cs typeface="Times New Roman" panose="02020603050405020304" pitchFamily="18" charset="0"/>
              </a:rPr>
              <a:t>любите своего ребенка и пусть он не усомнится в этом</a:t>
            </a:r>
          </a:p>
          <a:p>
            <a:pPr lvl="0"/>
            <a:r>
              <a:rPr lang="ru-RU" sz="8000" b="1" dirty="0">
                <a:solidFill>
                  <a:srgbClr val="002060"/>
                </a:solidFill>
                <a:latin typeface="Times New Roman" panose="02020603050405020304" pitchFamily="18" charset="0"/>
                <a:cs typeface="Times New Roman" panose="02020603050405020304" pitchFamily="18" charset="0"/>
              </a:rPr>
              <a:t>принимайте своего ребенка таким, какой он есть,-со всеми достоинствами и недостатками</a:t>
            </a:r>
          </a:p>
          <a:p>
            <a:pPr lvl="0"/>
            <a:r>
              <a:rPr lang="ru-RU" sz="8000" b="1" dirty="0">
                <a:solidFill>
                  <a:srgbClr val="002060"/>
                </a:solidFill>
                <a:latin typeface="Times New Roman" panose="02020603050405020304" pitchFamily="18" charset="0"/>
                <a:cs typeface="Times New Roman" panose="02020603050405020304" pitchFamily="18" charset="0"/>
              </a:rPr>
              <a:t>опирайтесь на лучшее в ребенке, верьте в его возможности</a:t>
            </a:r>
          </a:p>
          <a:p>
            <a:pPr lvl="0"/>
            <a:r>
              <a:rPr lang="ru-RU" sz="8000" b="1" dirty="0">
                <a:solidFill>
                  <a:srgbClr val="002060"/>
                </a:solidFill>
                <a:latin typeface="Times New Roman" panose="02020603050405020304" pitchFamily="18" charset="0"/>
                <a:cs typeface="Times New Roman" panose="02020603050405020304" pitchFamily="18" charset="0"/>
              </a:rPr>
              <a:t>создавайте условия для успеха ребенка; дайте ему возможность почувствовать себя сильным, умелым, удачливым</a:t>
            </a:r>
          </a:p>
          <a:p>
            <a:pPr lvl="0"/>
            <a:r>
              <a:rPr lang="ru-RU" sz="8000" b="1" dirty="0">
                <a:solidFill>
                  <a:srgbClr val="002060"/>
                </a:solidFill>
                <a:latin typeface="Times New Roman" panose="02020603050405020304" pitchFamily="18" charset="0"/>
                <a:cs typeface="Times New Roman" panose="02020603050405020304" pitchFamily="18" charset="0"/>
              </a:rPr>
              <a:t>не пытайтесь реализовывать в ребенке свои несбывшиеся мечты и желания</a:t>
            </a:r>
          </a:p>
          <a:p>
            <a:pPr lvl="0"/>
            <a:r>
              <a:rPr lang="ru-RU" sz="8000" b="1" dirty="0">
                <a:solidFill>
                  <a:srgbClr val="002060"/>
                </a:solidFill>
                <a:latin typeface="Times New Roman" panose="02020603050405020304" pitchFamily="18" charset="0"/>
                <a:cs typeface="Times New Roman" panose="02020603050405020304" pitchFamily="18" charset="0"/>
              </a:rPr>
              <a:t>помните, что воспитывают не слова, а личный пример</a:t>
            </a:r>
          </a:p>
          <a:p>
            <a:pPr lvl="0"/>
            <a:r>
              <a:rPr lang="ru-RU" sz="8000" b="1" dirty="0">
                <a:solidFill>
                  <a:srgbClr val="002060"/>
                </a:solidFill>
                <a:latin typeface="Times New Roman" panose="02020603050405020304" pitchFamily="18" charset="0"/>
                <a:cs typeface="Times New Roman" panose="02020603050405020304" pitchFamily="18" charset="0"/>
              </a:rPr>
              <a:t>не сравнивайте своего ребенка с другими детьми, особенно не ставьте их в </a:t>
            </a:r>
            <a:r>
              <a:rPr lang="ru-RU" sz="8000" b="1" dirty="0" err="1">
                <a:solidFill>
                  <a:srgbClr val="002060"/>
                </a:solidFill>
                <a:latin typeface="Times New Roman" panose="02020603050405020304" pitchFamily="18" charset="0"/>
                <a:cs typeface="Times New Roman" panose="02020603050405020304" pitchFamily="18" charset="0"/>
              </a:rPr>
              <a:t>пример.Помните</a:t>
            </a:r>
            <a:r>
              <a:rPr lang="ru-RU" sz="8000" b="1" dirty="0">
                <a:solidFill>
                  <a:srgbClr val="002060"/>
                </a:solidFill>
                <a:latin typeface="Times New Roman" panose="02020603050405020304" pitchFamily="18" charset="0"/>
                <a:cs typeface="Times New Roman" panose="02020603050405020304" pitchFamily="18" charset="0"/>
              </a:rPr>
              <a:t>, что каждый ребенок неповторим и уникален</a:t>
            </a:r>
          </a:p>
          <a:p>
            <a:pPr lvl="0"/>
            <a:r>
              <a:rPr lang="ru-RU" sz="8000" b="1" dirty="0">
                <a:solidFill>
                  <a:srgbClr val="002060"/>
                </a:solidFill>
                <a:latin typeface="Times New Roman" panose="02020603050405020304" pitchFamily="18" charset="0"/>
                <a:cs typeface="Times New Roman" panose="02020603050405020304" pitchFamily="18" charset="0"/>
              </a:rPr>
              <a:t>не рассчитывайте на то, что ребенок вырастет таким, как вы хотите</a:t>
            </a:r>
          </a:p>
          <a:p>
            <a:pPr lvl="0"/>
            <a:r>
              <a:rPr lang="ru-RU" sz="8000" b="1" dirty="0">
                <a:solidFill>
                  <a:srgbClr val="002060"/>
                </a:solidFill>
                <a:latin typeface="Times New Roman" panose="02020603050405020304" pitchFamily="18" charset="0"/>
                <a:cs typeface="Times New Roman" panose="02020603050405020304" pitchFamily="18" charset="0"/>
              </a:rPr>
              <a:t>помните, что ответственность за воспитание ребенка несете именно вы</a:t>
            </a:r>
          </a:p>
          <a:p>
            <a:pPr marL="0" indent="0">
              <a:buNone/>
            </a:pPr>
            <a:endParaRPr lang="ru-RU" dirty="0"/>
          </a:p>
        </p:txBody>
      </p:sp>
    </p:spTree>
    <p:extLst>
      <p:ext uri="{BB962C8B-B14F-4D97-AF65-F5344CB8AC3E}">
        <p14:creationId xmlns:p14="http://schemas.microsoft.com/office/powerpoint/2010/main" val="3073080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ausenko\Desktop\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862404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134</TotalTime>
  <Words>1261</Words>
  <Application>Microsoft Office PowerPoint</Application>
  <PresentationFormat>Экран (4:3)</PresentationFormat>
  <Paragraphs>77</Paragraphs>
  <Slides>11</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11</vt:i4>
      </vt:variant>
    </vt:vector>
  </HeadingPairs>
  <TitlesOfParts>
    <vt:vector size="18" baseType="lpstr">
      <vt:lpstr>Calibri</vt:lpstr>
      <vt:lpstr>Impact</vt:lpstr>
      <vt:lpstr>Times New Roman</vt:lpstr>
      <vt:lpstr>Tw Cen MT</vt:lpstr>
      <vt:lpstr>Wingdings</vt:lpstr>
      <vt:lpstr>Wingdings 2</vt:lpstr>
      <vt:lpstr>Обычная</vt:lpstr>
      <vt:lpstr>   Рекомендации родителям по профилактике деструктивных проявлений у детей и подростков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Рекомендации при общении с детьми</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Причины снижения мотивации к учению и пути решения этой проблемы.</dc:title>
  <dc:creator>Интернет</dc:creator>
  <cp:lastModifiedBy>Зарина Тибилова</cp:lastModifiedBy>
  <cp:revision>32</cp:revision>
  <dcterms:created xsi:type="dcterms:W3CDTF">2015-10-18T05:54:07Z</dcterms:created>
  <dcterms:modified xsi:type="dcterms:W3CDTF">2023-03-22T09:18:04Z</dcterms:modified>
</cp:coreProperties>
</file>